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004" userDrawn="1">
          <p15:clr>
            <a:srgbClr val="A4A3A4"/>
          </p15:clr>
        </p15:guide>
        <p15:guide id="4" orient="horz" pos="168" userDrawn="1">
          <p15:clr>
            <a:srgbClr val="A4A3A4"/>
          </p15:clr>
        </p15:guide>
        <p15:guide id="5" pos="52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67322" autoAdjust="0"/>
  </p:normalViewPr>
  <p:slideViewPr>
    <p:cSldViewPr snapToGrid="0">
      <p:cViewPr varScale="1">
        <p:scale>
          <a:sx n="55" d="100"/>
          <a:sy n="55" d="100"/>
        </p:scale>
        <p:origin x="1958" y="53"/>
      </p:cViewPr>
      <p:guideLst>
        <p:guide orient="horz" pos="2160"/>
        <p:guide pos="2880"/>
        <p:guide pos="5004"/>
        <p:guide orient="horz" pos="168"/>
        <p:guide pos="5292"/>
      </p:guideLst>
    </p:cSldViewPr>
  </p:slideViewPr>
  <p:outlineViewPr>
    <p:cViewPr>
      <p:scale>
        <a:sx n="33" d="100"/>
        <a:sy n="33" d="100"/>
      </p:scale>
      <p:origin x="0" y="-427"/>
    </p:cViewPr>
  </p:outlineViewPr>
  <p:notesTextViewPr>
    <p:cViewPr>
      <p:scale>
        <a:sx n="3" d="2"/>
        <a:sy n="3" d="2"/>
      </p:scale>
      <p:origin x="0" y="-902"/>
    </p:cViewPr>
  </p:notesTextViewPr>
  <p:notesViewPr>
    <p:cSldViewPr snapToGrid="0" showGuides="1">
      <p:cViewPr>
        <p:scale>
          <a:sx n="80" d="100"/>
          <a:sy n="80" d="100"/>
        </p:scale>
        <p:origin x="2755" y="-5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24382-F927-47C9-B03E-EFDB57268E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D5416-330F-4BBF-9366-06466282EFD8}" type="datetimeFigureOut">
              <a:rPr lang="en-US" smtClean="0"/>
              <a:t>3/10/2018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603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93636E-7455-4BBA-AB44-5A42D779E8FE}" type="datetime1">
              <a:rPr lang="en-US" smtClean="0"/>
              <a:t>3/10/2018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611819"/>
              </p:ext>
            </p:extLst>
          </p:nvPr>
        </p:nvGraphicFramePr>
        <p:xfrm>
          <a:off x="152510" y="5134984"/>
          <a:ext cx="6645856" cy="391186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645856">
                  <a:extLst>
                    <a:ext uri="{9D8B030D-6E8A-4147-A177-3AD203B41FA5}">
                      <a16:colId xmlns:a16="http://schemas.microsoft.com/office/drawing/2014/main" val="1524725308"/>
                    </a:ext>
                  </a:extLst>
                </a:gridCol>
              </a:tblGrid>
              <a:tr h="558838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444114"/>
                  </a:ext>
                </a:extLst>
              </a:tr>
              <a:tr h="558838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2451597"/>
                  </a:ext>
                </a:extLst>
              </a:tr>
              <a:tr h="558838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259120"/>
                  </a:ext>
                </a:extLst>
              </a:tr>
              <a:tr h="558838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783108"/>
                  </a:ext>
                </a:extLst>
              </a:tr>
              <a:tr h="558838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516063"/>
                  </a:ext>
                </a:extLst>
              </a:tr>
              <a:tr h="558838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167672"/>
                  </a:ext>
                </a:extLst>
              </a:tr>
              <a:tr h="558838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011986"/>
                  </a:ext>
                </a:extLst>
              </a:tr>
            </a:tbl>
          </a:graphicData>
        </a:graphic>
      </p:graphicFrame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-960438" y="635000"/>
            <a:ext cx="5713413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17044"/>
              </p:ext>
            </p:extLst>
          </p:nvPr>
        </p:nvGraphicFramePr>
        <p:xfrm>
          <a:off x="3625746" y="1376783"/>
          <a:ext cx="3042535" cy="35440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42535">
                  <a:extLst>
                    <a:ext uri="{9D8B030D-6E8A-4147-A177-3AD203B41FA5}">
                      <a16:colId xmlns:a16="http://schemas.microsoft.com/office/drawing/2014/main" val="1524725308"/>
                    </a:ext>
                  </a:extLst>
                </a:gridCol>
              </a:tblGrid>
              <a:tr h="50629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444114"/>
                  </a:ext>
                </a:extLst>
              </a:tr>
              <a:tr h="50629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2451597"/>
                  </a:ext>
                </a:extLst>
              </a:tr>
              <a:tr h="50629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259120"/>
                  </a:ext>
                </a:extLst>
              </a:tr>
              <a:tr h="50629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783108"/>
                  </a:ext>
                </a:extLst>
              </a:tr>
              <a:tr h="50629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516063"/>
                  </a:ext>
                </a:extLst>
              </a:tr>
              <a:tr h="50629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167672"/>
                  </a:ext>
                </a:extLst>
              </a:tr>
              <a:tr h="50629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T="46482" marB="46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011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5595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2" y="5102457"/>
            <a:ext cx="6328065" cy="39087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lIns="93177" tIns="46589" rIns="93177" bIns="46589"/>
          <a:lstStyle/>
          <a:p>
            <a:fld id="{EEA033CE-42BD-48B0-899B-D9D2A3E08DBF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7B24EB9-D108-496A-BED3-E32E22B21920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50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639763"/>
            <a:ext cx="5575300" cy="41830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2" y="5102457"/>
            <a:ext cx="6328065" cy="3908713"/>
          </a:xfrm>
          <a:prstGeom prst="rect">
            <a:avLst/>
          </a:prstGeom>
        </p:spPr>
        <p:txBody>
          <a:bodyPr/>
          <a:lstStyle/>
          <a:p>
            <a:r>
              <a:rPr lang="en-US" b="1" i="1" dirty="0" smtClean="0">
                <a:effectLst/>
              </a:rPr>
              <a:t>The detailed discussion on each topic is available in the Notes section of this presentation.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A38EAE-E585-4634-B3B7-45E215FACCD2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639763"/>
            <a:ext cx="5575300" cy="41830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2" y="5102457"/>
            <a:ext cx="6328065" cy="3908713"/>
          </a:xfrm>
          <a:prstGeom prst="rect">
            <a:avLst/>
          </a:prstGeo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</a:t>
            </a:r>
            <a:r>
              <a:rPr lang="en-US" baseline="0" dirty="0" smtClean="0"/>
              <a:t> had a total of </a:t>
            </a:r>
            <a:r>
              <a:rPr lang="en-US" b="1" baseline="0" dirty="0" smtClean="0"/>
              <a:t>11</a:t>
            </a:r>
            <a:r>
              <a:rPr lang="en-US" baseline="0" dirty="0" smtClean="0"/>
              <a:t> WLTF Members, representing 9 Law Firms attend today (2/28/18) Meeting.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Kelly Montgomery – Cooley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Jennifer Shanholtzer – Goodwin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Aimee Bosse – </a:t>
            </a:r>
            <a:r>
              <a:rPr lang="en-US" baseline="0" dirty="0" err="1" smtClean="0"/>
              <a:t>Hunton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TaShika Lewis – Kelley </a:t>
            </a:r>
            <a:r>
              <a:rPr lang="en-US" baseline="0" dirty="0" err="1" smtClean="0"/>
              <a:t>Drye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Scott </a:t>
            </a:r>
            <a:r>
              <a:rPr lang="en-US" baseline="0" dirty="0" err="1" smtClean="0"/>
              <a:t>Ledder</a:t>
            </a:r>
            <a:r>
              <a:rPr lang="en-US" baseline="0" dirty="0" smtClean="0"/>
              <a:t> – Kelley </a:t>
            </a:r>
            <a:r>
              <a:rPr lang="en-US" baseline="0" dirty="0" err="1" smtClean="0"/>
              <a:t>Drye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Tawana</a:t>
            </a:r>
            <a:r>
              <a:rPr lang="en-US" baseline="0" dirty="0" smtClean="0"/>
              <a:t> Raney – Kirkland &amp; Ellis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Sonya Marino – Kirkland &amp; Ellis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Carolyn Griffith – </a:t>
            </a:r>
            <a:r>
              <a:rPr lang="en-US" baseline="0" dirty="0" err="1" smtClean="0"/>
              <a:t>Dechert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Rhonda Roberts – </a:t>
            </a:r>
            <a:r>
              <a:rPr lang="en-US" baseline="0" dirty="0" err="1" smtClean="0"/>
              <a:t>EncoreTech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Karen Peyton – </a:t>
            </a:r>
            <a:r>
              <a:rPr lang="en-US" baseline="0" dirty="0" err="1" smtClean="0"/>
              <a:t>Axinn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Barbara Darby – Holland &amp; Knight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will continue to meet quarterly throughout the calendar year.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119DCFB-5651-43D6-8B3E-6E1AC4415039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35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639763"/>
            <a:ext cx="5575300" cy="41830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2" y="5102457"/>
            <a:ext cx="6328065" cy="3908713"/>
          </a:xfrm>
          <a:prstGeom prst="rect">
            <a:avLst/>
          </a:prstGeo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Our</a:t>
            </a:r>
            <a:r>
              <a:rPr lang="en-US" baseline="0" dirty="0" smtClean="0"/>
              <a:t> </a:t>
            </a:r>
            <a:r>
              <a:rPr lang="en-US" b="1" baseline="0" dirty="0" smtClean="0"/>
              <a:t>Talk About It </a:t>
            </a:r>
            <a:r>
              <a:rPr lang="en-US" baseline="0" dirty="0" smtClean="0"/>
              <a:t>segment led by Jennifer Shanholtzer (</a:t>
            </a:r>
            <a:r>
              <a:rPr lang="en-US" i="1" baseline="0" dirty="0" smtClean="0"/>
              <a:t>Training Manger at Goodwin Law</a:t>
            </a:r>
            <a:r>
              <a:rPr lang="en-US" baseline="0" dirty="0" smtClean="0"/>
              <a:t>) was on the topic of </a:t>
            </a:r>
            <a:br>
              <a:rPr lang="en-US" baseline="0" dirty="0" smtClean="0"/>
            </a:br>
            <a:r>
              <a:rPr lang="en-US" baseline="0" dirty="0" smtClean="0"/>
              <a:t>“Which department does technical training fall under: HR or IT?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Human Resources Pros: </a:t>
            </a:r>
            <a:br>
              <a:rPr lang="en-US" baseline="0" dirty="0" smtClean="0"/>
            </a:br>
            <a:r>
              <a:rPr lang="en-US" baseline="0" dirty="0" smtClean="0"/>
              <a:t>- Projects are prioritized</a:t>
            </a:r>
            <a:br>
              <a:rPr lang="en-US" baseline="0" dirty="0" smtClean="0"/>
            </a:br>
            <a:r>
              <a:rPr lang="en-US" baseline="0" dirty="0" smtClean="0"/>
              <a:t>- Deployments (applications/hardware) are scheduled around general employee availability and employee-based events, such as summer associates and annual attorney seminars/events </a:t>
            </a:r>
            <a:br>
              <a:rPr lang="en-US" baseline="0" dirty="0" smtClean="0"/>
            </a:br>
            <a:r>
              <a:rPr lang="en-US" baseline="0" dirty="0" smtClean="0"/>
              <a:t>- Ability to make specific training mandatory.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was mentioned that one firm’s HR required support staff to attend 12 hours of training a year.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Information Technology: Pros </a:t>
            </a:r>
            <a:br>
              <a:rPr lang="en-US" baseline="0" dirty="0" smtClean="0"/>
            </a:br>
            <a:r>
              <a:rPr lang="en-US" baseline="0" dirty="0" smtClean="0"/>
              <a:t>- Project Managers, CIO and Directors coordinate with Human Resources and Stakeholders when prioritizing projects and scheduling deployments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does not have the ability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06486EB-3C6F-4B23-AC52-ED3BF218B128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25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2" y="5102457"/>
            <a:ext cx="6328065" cy="3908713"/>
          </a:xfrm>
          <a:prstGeom prst="rect">
            <a:avLst/>
          </a:prstGeo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Many</a:t>
            </a:r>
            <a:r>
              <a:rPr lang="en-US" baseline="0" dirty="0" smtClean="0"/>
              <a:t> firms still take advantage of class room training, as well as incorporating virtual and eLearning training.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Gamification in training is utilized as an incentive.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Prizes include:</a:t>
            </a:r>
            <a:br>
              <a:rPr lang="en-US" baseline="0" dirty="0" smtClean="0"/>
            </a:br>
            <a:r>
              <a:rPr lang="en-US" baseline="0" dirty="0" smtClean="0"/>
              <a:t>- Gift Cards</a:t>
            </a:r>
            <a:br>
              <a:rPr lang="en-US" baseline="0" dirty="0" smtClean="0"/>
            </a:br>
            <a:r>
              <a:rPr lang="en-US" baseline="0" dirty="0" smtClean="0"/>
              <a:t>- Employee’s picture on Intranet stating they passed Master skill class. </a:t>
            </a:r>
            <a:br>
              <a:rPr lang="en-US" baseline="0" dirty="0" smtClean="0"/>
            </a:br>
            <a:r>
              <a:rPr lang="en-US" baseline="0" dirty="0" smtClean="0"/>
              <a:t>- Certifications, awards and gifts are distributed during Support Staff Meetings.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Adobe Connect Chat Room is used as a Just-in-time training tool.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People can pop in and ask questions and discuss topics.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to incorporate</a:t>
            </a:r>
            <a:r>
              <a:rPr lang="en-US" baseline="0" dirty="0" smtClean="0"/>
              <a:t> Social Media into Learning strategies?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access social media all the time. How can we use positive work-related aspects of Facebook to enhance workplace learning?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can be challenging to incorporate social media learning strategies due to privacy issues. A few options are: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Set up private/closed Facebook groups: Only members can see the content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Receive approval before content is posted: Allow management/HR to see what you intend to post so that it can be approved.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Chalk,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videoconferencing app that allows users to circle and point out features in real-time.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augmented-reality technology allows digital graphics to stay stuck to where they were drawn in real life. It's a simple app — just videoconferencing, plus drawing on the real world.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lIns="93177" tIns="46589" rIns="93177" bIns="46589"/>
          <a:lstStyle/>
          <a:p>
            <a:fld id="{EEA033CE-42BD-48B0-899B-D9D2A3E08DB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755E490-A370-4D57-B16D-107C3969C4B2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48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639763"/>
            <a:ext cx="5575300" cy="41830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2" y="5102457"/>
            <a:ext cx="6328065" cy="3908713"/>
          </a:xfrm>
          <a:prstGeom prst="rect">
            <a:avLst/>
          </a:prstGeo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The group discussed the key features needed </a:t>
            </a:r>
            <a:r>
              <a:rPr lang="en-US" baseline="0" dirty="0" smtClean="0"/>
              <a:t>from </a:t>
            </a:r>
            <a:r>
              <a:rPr lang="en-US" baseline="0" dirty="0" smtClean="0"/>
              <a:t>an LMS: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Reporting, Event creation, Scheduling and CLE.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It was mentioned that the top 3 Learning Management Systems in the legal industry are:  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err="1" smtClean="0"/>
              <a:t>UniversitySite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TutorPro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Capensys</a:t>
            </a:r>
            <a:r>
              <a:rPr lang="en-US" baseline="0" dirty="0" smtClean="0"/>
              <a:t>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It was mentioned that one firm uses an LMS created from WordPress.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Traveling Coaches </a:t>
            </a:r>
            <a:r>
              <a:rPr lang="en-US" baseline="0" dirty="0" err="1" smtClean="0"/>
              <a:t>LegalMind</a:t>
            </a:r>
            <a:r>
              <a:rPr lang="en-US" baseline="0" dirty="0" smtClean="0"/>
              <a:t> LMS comes with all its content.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Savvy Consulting has an LMS that includes their content as well.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949CF1-4F12-4AE3-9123-D9D4F45B253D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25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639763"/>
            <a:ext cx="5575300" cy="41830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2" y="5102457"/>
            <a:ext cx="6328065" cy="39087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Like</a:t>
            </a:r>
            <a:r>
              <a:rPr lang="en-US" baseline="0" dirty="0" smtClean="0"/>
              <a:t> us on Facebook and join our group on </a:t>
            </a:r>
            <a:r>
              <a:rPr lang="en-US" baseline="0" dirty="0" err="1" smtClean="0"/>
              <a:t>LinkedIN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Facebook</a:t>
            </a:r>
            <a:br>
              <a:rPr lang="en-US" baseline="0" dirty="0" smtClean="0"/>
            </a:br>
            <a:r>
              <a:rPr lang="en-US" baseline="0" dirty="0" smtClean="0"/>
              <a:t>w</a:t>
            </a:r>
            <a:r>
              <a:rPr lang="en-US" dirty="0" smtClean="0">
                <a:solidFill>
                  <a:prstClr val="white"/>
                </a:solidFill>
              </a:rPr>
              <a:t>ww.facebook.com/washingtonlegaltrainersforum/</a:t>
            </a:r>
          </a:p>
          <a:p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 smtClean="0">
                <a:solidFill>
                  <a:prstClr val="white"/>
                </a:solidFill>
              </a:rPr>
              <a:t>LinkedIN</a:t>
            </a:r>
            <a:r>
              <a:rPr lang="en-US" dirty="0" smtClean="0">
                <a:solidFill>
                  <a:prstClr val="white"/>
                </a:solidFill>
              </a:rPr>
              <a:t/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www.linkedin.com/groups/8414130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0180949-2F52-49E6-9FE8-EC094BBC0608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5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DA2E-A198-42B8-A77A-6063A9DC8646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  <a:effectLst/>
              </a:defRPr>
            </a:lvl1pPr>
            <a:lvl2pPr marL="342891" indent="0" algn="ctr">
              <a:buNone/>
            </a:lvl2pPr>
            <a:lvl3pPr marL="685783" indent="0" algn="ctr">
              <a:buNone/>
            </a:lvl3pPr>
            <a:lvl4pPr marL="1028674" indent="0" algn="ctr">
              <a:buNone/>
            </a:lvl4pPr>
            <a:lvl5pPr marL="1371566" indent="0" algn="ctr">
              <a:buNone/>
            </a:lvl5pPr>
            <a:lvl6pPr marL="1714457" indent="0" algn="ctr">
              <a:buNone/>
            </a:lvl6pPr>
            <a:lvl7pPr marL="2057349" indent="0" algn="ctr">
              <a:buNone/>
            </a:lvl7pPr>
            <a:lvl8pPr marL="2400240" indent="0" algn="ctr">
              <a:buNone/>
            </a:lvl8pPr>
            <a:lvl9pPr marL="274313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68580" tIns="34291" rIns="68580" bIns="34291" anchor="t" compatLnSpc="1"/>
          <a:lstStyle/>
          <a:p>
            <a:endParaRPr kumimoji="0" lang="en-US" sz="1351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68580" tIns="34291" rIns="68580" bIns="34291" anchor="t" compatLnSpc="1"/>
          <a:lstStyle/>
          <a:p>
            <a:endParaRPr kumimoji="0" lang="en-US" sz="1351" dirty="0"/>
          </a:p>
        </p:txBody>
      </p:sp>
    </p:spTree>
    <p:extLst>
      <p:ext uri="{BB962C8B-B14F-4D97-AF65-F5344CB8AC3E}">
        <p14:creationId xmlns:p14="http://schemas.microsoft.com/office/powerpoint/2010/main" val="300717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467C-85F7-469C-B16D-CF41F04F5F22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918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9436-BD82-44D9-9B6F-6D45FC4FB282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077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0D3-E9C4-4790-9AFC-472238E9D978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223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B39F-05CF-4198-9763-0EA4BE92E0D0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1500">
                <a:solidFill>
                  <a:schemeClr val="tx1"/>
                </a:solidFill>
                <a:effectLst/>
              </a:defRPr>
            </a:lvl1pPr>
            <a:lvl2pPr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45"/>
            <a:ext cx="6629400" cy="1826363"/>
          </a:xfrm>
        </p:spPr>
        <p:txBody>
          <a:bodyPr tIns="0" bIns="0" anchor="t"/>
          <a:lstStyle>
            <a:lvl1pPr algn="l">
              <a:buNone/>
              <a:defRPr sz="3151" b="1" cap="none" baseline="0">
                <a:ln w="5000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860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1D0-1B86-4F30-8D90-913BBBB0A4F2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6"/>
            <a:ext cx="3657600" cy="4525963"/>
          </a:xfrm>
        </p:spPr>
        <p:txBody>
          <a:bodyPr/>
          <a:lstStyle>
            <a:lvl1pPr>
              <a:defRPr sz="1951"/>
            </a:lvl1pPr>
            <a:lvl2pPr>
              <a:defRPr sz="1651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3657600" cy="4525963"/>
          </a:xfrm>
        </p:spPr>
        <p:txBody>
          <a:bodyPr/>
          <a:lstStyle>
            <a:lvl1pPr>
              <a:defRPr sz="1951"/>
            </a:lvl1pPr>
            <a:lvl2pPr>
              <a:defRPr sz="1651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158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D5D4-22BE-49CA-89DE-DEB7778B4EA0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516912"/>
            <a:ext cx="4041775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86400"/>
            <a:ext cx="4041775" cy="8382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1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1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924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2CB-856E-4E4B-8C89-197AEAE66A5F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345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416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A565-20AE-4CD1-A4DD-E062216372E9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0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51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9077-B497-459B-927D-21898BE78E1B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72"/>
            <a:ext cx="762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3" y="214424"/>
            <a:ext cx="7086601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051"/>
            </a:lvl1pPr>
            <a:lvl2pPr>
              <a:buNone/>
              <a:defRPr sz="900"/>
            </a:lvl2pPr>
            <a:lvl3pPr>
              <a:buNone/>
              <a:defRPr sz="751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7086600" cy="730250"/>
          </a:xfrm>
        </p:spPr>
        <p:txBody>
          <a:bodyPr tIns="0" bIns="0" anchor="t"/>
          <a:lstStyle>
            <a:lvl1pPr algn="l">
              <a:buNone/>
              <a:defRPr sz="1351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88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72"/>
            <a:ext cx="2133600" cy="365125"/>
          </a:xfrm>
        </p:spPr>
        <p:txBody>
          <a:bodyPr/>
          <a:lstStyle/>
          <a:p>
            <a:fld id="{E5371151-446F-4595-B3D3-21EF3A6E9BFE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5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900"/>
            </a:lvl1pPr>
            <a:lvl2pPr>
              <a:buFontTx/>
              <a:buNone/>
              <a:defRPr sz="900"/>
            </a:lvl2pPr>
            <a:lvl3pPr>
              <a:buFontTx/>
              <a:buNone/>
              <a:defRPr sz="751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1651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311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68580" tIns="34291" rIns="68580" bIns="34291" anchor="t" compatLnSpc="1"/>
          <a:lstStyle/>
          <a:p>
            <a:endParaRPr kumimoji="0" lang="en-US" sz="1351" dirty="0"/>
          </a:p>
        </p:txBody>
      </p:sp>
      <p:sp>
        <p:nvSpPr>
          <p:cNvPr id="10" name="Date Placeholder 9"/>
          <p:cNvSpPr>
            <a:spLocks noGrp="1"/>
          </p:cNvSpPr>
          <p:nvPr userDrawn="1">
            <p:ph type="dt" sz="half" idx="2"/>
          </p:nvPr>
        </p:nvSpPr>
        <p:spPr bwMode="invGray">
          <a:xfrm>
            <a:off x="457200" y="6422072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751">
                <a:solidFill>
                  <a:schemeClr val="tx2"/>
                </a:solidFill>
              </a:defRPr>
            </a:lvl1pPr>
          </a:lstStyle>
          <a:p>
            <a:fld id="{671E04DB-BE65-47F8-B877-7DBE6DFA71B8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3"/>
          </p:nvPr>
        </p:nvSpPr>
        <p:spPr bwMode="invGray">
          <a:xfrm>
            <a:off x="3124200" y="6422072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75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4"/>
          </p:nvPr>
        </p:nvSpPr>
        <p:spPr bwMode="invGray">
          <a:xfrm>
            <a:off x="8153400" y="642207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751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 userDrawn="1">
            <p:ph type="body" idx="1"/>
          </p:nvPr>
        </p:nvSpPr>
        <p:spPr>
          <a:xfrm>
            <a:off x="457200" y="1600206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68580" tIns="34291" rIns="68580" bIns="34291" anchor="t" compatLnSpc="1"/>
          <a:lstStyle/>
          <a:p>
            <a:endParaRPr kumimoji="0" lang="en-US" sz="1351" dirty="0"/>
          </a:p>
        </p:txBody>
      </p:sp>
    </p:spTree>
    <p:extLst>
      <p:ext uri="{BB962C8B-B14F-4D97-AF65-F5344CB8AC3E}">
        <p14:creationId xmlns:p14="http://schemas.microsoft.com/office/powerpoint/2010/main" val="34405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4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460" indent="-288029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2251" kern="1200">
          <a:solidFill>
            <a:schemeClr val="tx1"/>
          </a:solidFill>
          <a:latin typeface="+mn-lt"/>
          <a:ea typeface="+mn-ea"/>
          <a:cs typeface="+mn-cs"/>
        </a:defRPr>
      </a:lvl1pPr>
      <a:lvl2pPr marL="541769" indent="-205735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754361" indent="-192019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096" indent="-17830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827" indent="-137157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75556" indent="-137157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44" indent="-137157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35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04732" indent="-137157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47" indent="-137157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1993836" y="1584960"/>
            <a:ext cx="6480048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Evolution of IT Training in the Legal Industry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107964" cy="2301240"/>
          </a:xfrm>
        </p:spPr>
        <p:txBody>
          <a:bodyPr/>
          <a:lstStyle/>
          <a:p>
            <a:r>
              <a:rPr lang="en-US" dirty="0" smtClean="0"/>
              <a:t>Washington Legal Trainers’ Forum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656" y="6074979"/>
            <a:ext cx="2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Wed. </a:t>
            </a:r>
            <a:r>
              <a:rPr lang="en-US" dirty="0" smtClean="0"/>
              <a:t>February 28, 2018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Stats</a:t>
            </a:r>
          </a:p>
          <a:p>
            <a:r>
              <a:rPr lang="en-US" dirty="0" smtClean="0"/>
              <a:t>Talk about it</a:t>
            </a:r>
          </a:p>
          <a:p>
            <a:r>
              <a:rPr lang="en-US" dirty="0" smtClean="0"/>
              <a:t>The Evolution of IT Training in the Legal Industry</a:t>
            </a:r>
          </a:p>
          <a:p>
            <a:r>
              <a:rPr lang="en-US" dirty="0" smtClean="0"/>
              <a:t>Open Discussion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6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6"/>
            <a:ext cx="7810107" cy="4525963"/>
          </a:xfrm>
        </p:spPr>
        <p:txBody>
          <a:bodyPr/>
          <a:lstStyle/>
          <a:p>
            <a:r>
              <a:rPr lang="en-US" dirty="0" smtClean="0"/>
              <a:t>Number of Attendees</a:t>
            </a:r>
          </a:p>
          <a:p>
            <a:pPr lvl="1"/>
            <a:r>
              <a:rPr lang="en-US" b="1" dirty="0"/>
              <a:t>3</a:t>
            </a:r>
            <a:r>
              <a:rPr lang="en-US" dirty="0" smtClean="0"/>
              <a:t>: WLTF Refresh: 10/18/17 </a:t>
            </a:r>
            <a:r>
              <a:rPr lang="en-US" i="1" dirty="0" smtClean="0"/>
              <a:t>(Last Meeting)</a:t>
            </a:r>
          </a:p>
          <a:p>
            <a:pPr lvl="1"/>
            <a:r>
              <a:rPr lang="en-US" b="1" dirty="0" smtClean="0"/>
              <a:t>11</a:t>
            </a:r>
            <a:r>
              <a:rPr lang="en-US" i="1" dirty="0" smtClean="0"/>
              <a:t>: </a:t>
            </a:r>
            <a:r>
              <a:rPr lang="en-US" dirty="0" smtClean="0"/>
              <a:t>The Evolution of IT Training in the Legal Industry (</a:t>
            </a:r>
            <a:r>
              <a:rPr lang="en-US" i="1" dirty="0" smtClean="0"/>
              <a:t>Current Meeting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dirty="0" smtClean="0"/>
              <a:t>New Members</a:t>
            </a:r>
          </a:p>
          <a:p>
            <a:pPr lvl="1"/>
            <a:r>
              <a:rPr lang="en-US" b="1" dirty="0" smtClean="0"/>
              <a:t>2</a:t>
            </a:r>
            <a:r>
              <a:rPr lang="en-US" dirty="0" smtClean="0"/>
              <a:t>: Since January 10, 2018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7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department does technical training fall under? </a:t>
            </a:r>
          </a:p>
          <a:p>
            <a:pPr lvl="1"/>
            <a:r>
              <a:rPr lang="en-US" dirty="0" smtClean="0"/>
              <a:t>Human Resource </a:t>
            </a:r>
          </a:p>
          <a:p>
            <a:pPr lvl="1"/>
            <a:r>
              <a:rPr lang="en-US" dirty="0" smtClean="0"/>
              <a:t>Information Technology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About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has your training program changed over the years?</a:t>
            </a:r>
          </a:p>
          <a:p>
            <a:r>
              <a:rPr lang="en-US" dirty="0" smtClean="0"/>
              <a:t>New initiatives &amp; Unique Learning Strategies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Augmented Reality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Evolution of IT Training in the Legal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8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Meeting Date / Focus Topic</a:t>
            </a:r>
          </a:p>
          <a:p>
            <a:pPr lvl="2"/>
            <a:r>
              <a:rPr lang="en-US" dirty="0" smtClean="0"/>
              <a:t>LMS</a:t>
            </a:r>
          </a:p>
        </p:txBody>
      </p:sp>
    </p:spTree>
    <p:extLst>
      <p:ext uri="{BB962C8B-B14F-4D97-AF65-F5344CB8AC3E}">
        <p14:creationId xmlns:p14="http://schemas.microsoft.com/office/powerpoint/2010/main" val="16857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00608" y="4429902"/>
            <a:ext cx="6480048" cy="1752600"/>
          </a:xfrm>
        </p:spPr>
        <p:txBody>
          <a:bodyPr/>
          <a:lstStyle/>
          <a:p>
            <a:pPr marL="315460" lvl="0" indent="-288029" algn="l">
              <a:buClr>
                <a:srgbClr val="1CADE4"/>
              </a:buClr>
              <a:buFont typeface="Wingdings 2"/>
              <a:buChar char=""/>
            </a:pPr>
            <a:r>
              <a:rPr lang="en-US" sz="2251" dirty="0" smtClean="0">
                <a:solidFill>
                  <a:prstClr val="white"/>
                </a:solidFill>
              </a:rPr>
              <a:t>Facebook</a:t>
            </a:r>
            <a:endParaRPr lang="en-US" sz="2251" dirty="0">
              <a:solidFill>
                <a:prstClr val="white"/>
              </a:solidFill>
            </a:endParaRPr>
          </a:p>
          <a:p>
            <a:pPr marL="541769" lvl="1" indent="-205735" algn="l">
              <a:buClr>
                <a:srgbClr val="1CADE4"/>
              </a:buClr>
              <a:buFont typeface="Wingdings 2"/>
              <a:buChar char=""/>
            </a:pPr>
            <a:r>
              <a:rPr lang="en-US" dirty="0">
                <a:solidFill>
                  <a:prstClr val="white"/>
                </a:solidFill>
              </a:rPr>
              <a:t>www.facebook.com/washingtonlegaltrainersforum/</a:t>
            </a:r>
          </a:p>
          <a:p>
            <a:pPr marL="315460" lvl="0" indent="-288029" algn="l">
              <a:buClr>
                <a:srgbClr val="1CADE4"/>
              </a:buClr>
              <a:buFont typeface="Wingdings 2"/>
              <a:buChar char=""/>
            </a:pPr>
            <a:r>
              <a:rPr lang="en-US" sz="2251" dirty="0" err="1">
                <a:solidFill>
                  <a:prstClr val="white"/>
                </a:solidFill>
              </a:rPr>
              <a:t>LinkedIN</a:t>
            </a:r>
            <a:endParaRPr lang="en-US" sz="2251" dirty="0">
              <a:solidFill>
                <a:prstClr val="white"/>
              </a:solidFill>
            </a:endParaRPr>
          </a:p>
          <a:p>
            <a:pPr marL="541769" lvl="1" indent="-205735" algn="l">
              <a:buClr>
                <a:srgbClr val="1CADE4"/>
              </a:buClr>
              <a:buFont typeface="Wingdings 2"/>
              <a:buChar char=""/>
            </a:pPr>
            <a:r>
              <a:rPr lang="en-US" dirty="0">
                <a:solidFill>
                  <a:prstClr val="white"/>
                </a:solidFill>
              </a:rPr>
              <a:t>www.linkedin.com/groups/8414130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4147" y="2128662"/>
            <a:ext cx="6480048" cy="2301240"/>
          </a:xfrm>
        </p:spPr>
        <p:txBody>
          <a:bodyPr/>
          <a:lstStyle/>
          <a:p>
            <a:pPr lvl="0">
              <a:spcBef>
                <a:spcPct val="20000"/>
              </a:spcBef>
              <a:buClr>
                <a:srgbClr val="1CADE4"/>
              </a:buClr>
              <a:buSzPct val="80000"/>
            </a:pPr>
            <a:r>
              <a:rPr lang="en-US" sz="1500" cap="none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Kelly Montgomery</a:t>
            </a:r>
            <a:r>
              <a:rPr lang="en-US" sz="1500" b="0" cap="none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, IS Learning Advisor – Cooley</a:t>
            </a:r>
            <a:br>
              <a:rPr lang="en-US" sz="1500" b="0" cap="none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en-US" sz="1500" cap="none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Jennifer Shanholtzer</a:t>
            </a:r>
            <a:r>
              <a:rPr lang="en-US" sz="1500" b="0" cap="none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, IT Training Manager - Goodwin</a:t>
            </a:r>
            <a:br>
              <a:rPr lang="en-US" sz="1500" b="0" cap="none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4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urn on investment of the recruiting process presentat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urn on investment of the recruiting process presentation" id="{D12A29A8-7F1C-4FA6-AA15-4EA8221E45B5}" vid="{E876C2F9-FA89-45B4-A16A-1449D5D52281}"/>
    </a:ext>
  </a:extLst>
</a:theme>
</file>

<file path=ppt/theme/theme2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756AA02-1025-42B3-947D-D7D298381D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Recruiting process return on investment presentation</Template>
  <TotalTime>0</TotalTime>
  <Words>389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2</vt:lpstr>
      <vt:lpstr>Return on investment of the recruiting process presentation</vt:lpstr>
      <vt:lpstr>Washington Legal Trainers’ Forum </vt:lpstr>
      <vt:lpstr>Agenda</vt:lpstr>
      <vt:lpstr>Stats</vt:lpstr>
      <vt:lpstr>Talk About it </vt:lpstr>
      <vt:lpstr>The Evolution of IT Training in the Legal Industry</vt:lpstr>
      <vt:lpstr>Open Discussion</vt:lpstr>
      <vt:lpstr>Kelly Montgomery, IS Learning Advisor – Cooley Jennifer Shanholtzer, IT Training Manager - Goodwin Thank you!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2017-10-18T13:22:24Z</dcterms:created>
  <dcterms:modified xsi:type="dcterms:W3CDTF">2018-03-10T23:03:06Z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TC034605479991</vt:lpwstr>
  </property>
</Properties>
</file>